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66" r:id="rId5"/>
    <p:sldId id="265" r:id="rId6"/>
    <p:sldId id="263" r:id="rId7"/>
    <p:sldId id="267" r:id="rId8"/>
    <p:sldId id="268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Светлый стиль 1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Светлый стиль 1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6" d="100"/>
          <a:sy n="76" d="100"/>
        </p:scale>
        <p:origin x="378" y="138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B3B6D4-8099-4756-8908-5625003757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40E2CC7-777D-448D-B56E-B8CD1C1869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3BF387E-AB7B-4B4B-897D-81514C7BA2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66F6873F-BC63-4C77-8C1F-6337C0BA4F5E}" type="datetimeFigureOut">
              <a:rPr lang="ru-RU" smtClean="0"/>
              <a:pPr/>
              <a:t>18.12.2025</a:t>
            </a:fld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E0FBE17-044B-4AF6-A289-0A782F3B77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932D385-1C5C-4B8C-A1C5-1E6FA26AB17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C0144957-439D-47CC-A8ED-6A2C122E5876}"/>
              </a:ext>
            </a:extLst>
          </p:cNvPr>
          <p:cNvSpPr/>
          <p:nvPr userDrawn="1"/>
        </p:nvSpPr>
        <p:spPr>
          <a:xfrm>
            <a:off x="4854698" y="6346745"/>
            <a:ext cx="24826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presentation-creation.ru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F59A56F-C8EE-4028-B120-76C4E70D06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presentation-creation.ru</a:t>
            </a:r>
            <a:endParaRPr lang="ru-RU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915E017-FBEA-43E5-BEF2-B852B6A94906}"/>
              </a:ext>
            </a:extLst>
          </p:cNvPr>
          <p:cNvSpPr/>
          <p:nvPr userDrawn="1"/>
        </p:nvSpPr>
        <p:spPr>
          <a:xfrm rot="5400000">
            <a:off x="11135364" y="890195"/>
            <a:ext cx="24826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E6E6E6"/>
                </a:solidFill>
              </a:rPr>
              <a:t>presentation-creation.ru</a:t>
            </a:r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F0DB0974-8DAE-4930-B0E4-D6947F1CF9DB}"/>
              </a:ext>
            </a:extLst>
          </p:cNvPr>
          <p:cNvSpPr/>
          <p:nvPr userDrawn="1"/>
        </p:nvSpPr>
        <p:spPr>
          <a:xfrm>
            <a:off x="10706858" y="558324"/>
            <a:ext cx="5903277" cy="5903277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8449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1499FCD3-56A4-4284-81DF-E3E50BDCE1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6873F-BC63-4C77-8C1F-6337C0BA4F5E}" type="datetimeFigureOut">
              <a:rPr lang="ru-RU" smtClean="0"/>
              <a:t>18.12.2025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86047691-5406-41FC-B8DB-B022027BF8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097AEBC5-6561-4B36-B570-386056950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2D385-1C5C-4B8C-A1C5-1E6FA26AB1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7354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0F69B2-4FAE-42A4-BBC5-8BF096DE81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FCD1947-0CD2-42BD-BFD1-5C44166184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0CDABD2-BF7A-4C8F-8B16-EA52A5F148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E72B473-E977-441B-A8EB-3301D765AF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6873F-BC63-4C77-8C1F-6337C0BA4F5E}" type="datetimeFigureOut">
              <a:rPr lang="ru-RU" smtClean="0"/>
              <a:t>18.12.2025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C7E1CEE-3915-4259-A6A7-D1B01B3966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EEB3D31-7ACD-4C98-9D8E-2BDDE7B0A2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2D385-1C5C-4B8C-A1C5-1E6FA26AB1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3233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B405F6B-C902-4B3E-9912-C6E442B658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97BC53AF-8425-4939-91AE-F683272D0D6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A02FBB3-E12C-46E0-9C0A-AECE9178DA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6AFC505-F1A6-46C8-AAC8-934BC95DC3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6873F-BC63-4C77-8C1F-6337C0BA4F5E}" type="datetimeFigureOut">
              <a:rPr lang="ru-RU" smtClean="0"/>
              <a:t>18.12.2025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50E9474-4172-432C-832B-FEC719D770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FF9343C-F37B-47D0-875B-2AF3773285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2D385-1C5C-4B8C-A1C5-1E6FA26AB1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9473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A3A611-4217-496F-A970-40D336B599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BA99D7E-740A-449C-B04F-6390E5DB211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4607AD3-B579-44BB-B354-6F0449D5A0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6873F-BC63-4C77-8C1F-6337C0BA4F5E}" type="datetimeFigureOut">
              <a:rPr lang="ru-RU" smtClean="0"/>
              <a:t>18.12.2025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ABF37B6-1BF7-43A4-81B9-1EFFAFF2C2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F56BAB7-98C3-43DF-A563-53F5C2CD65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2D385-1C5C-4B8C-A1C5-1E6FA26AB1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3774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457C772B-141C-4727-B105-B525D7504E4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3AF9FFA-49AD-4472-B85D-6ACC9C4B27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EAE0885-5569-4FF3-8865-96B5AEB0CA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6873F-BC63-4C77-8C1F-6337C0BA4F5E}" type="datetimeFigureOut">
              <a:rPr lang="ru-RU" smtClean="0"/>
              <a:t>18.12.2025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421D7BD-2437-400A-B0D7-8AFEDE1588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605A581-BC3B-448C-8E3E-BD317415A6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2D385-1C5C-4B8C-A1C5-1E6FA26AB1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9407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7FFB97-38B4-42A7-80AE-69C69F728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3230E6E-34A3-4404-8606-8589BD1706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393BDCE-95F6-4EC6-A9C0-FF77CF83D1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66F6873F-BC63-4C77-8C1F-6337C0BA4F5E}" type="datetimeFigureOut">
              <a:rPr lang="ru-RU" smtClean="0"/>
              <a:pPr/>
              <a:t>18.12.2025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DAE2F2B-EDB8-4986-A685-68299F3740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80DE953-C93F-4FA1-80E3-31B9BEC7AA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A932D385-1C5C-4B8C-A1C5-1E6FA26AB17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id="{0CF4848C-182A-48DE-86CF-3C8368C3121A}"/>
              </a:ext>
            </a:extLst>
          </p:cNvPr>
          <p:cNvSpPr/>
          <p:nvPr userDrawn="1"/>
        </p:nvSpPr>
        <p:spPr>
          <a:xfrm>
            <a:off x="10675699" y="5341699"/>
            <a:ext cx="3032601" cy="3032601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1592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Заголовок и объект"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7FFB97-38B4-42A7-80AE-69C69F728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3230E6E-34A3-4404-8606-8589BD1706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393BDCE-95F6-4EC6-A9C0-FF77CF83D1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66F6873F-BC63-4C77-8C1F-6337C0BA4F5E}" type="datetimeFigureOut">
              <a:rPr lang="ru-RU" smtClean="0"/>
              <a:pPr/>
              <a:t>18.12.2025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DAE2F2B-EDB8-4986-A685-68299F3740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80DE953-C93F-4FA1-80E3-31B9BEC7AA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A932D385-1C5C-4B8C-A1C5-1E6FA26AB17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id="{B4ED40E4-D66C-4EAD-BA0C-819E90B5C1FE}"/>
              </a:ext>
            </a:extLst>
          </p:cNvPr>
          <p:cNvSpPr/>
          <p:nvPr userDrawn="1"/>
        </p:nvSpPr>
        <p:spPr>
          <a:xfrm>
            <a:off x="-1516301" y="5341699"/>
            <a:ext cx="3032601" cy="3032601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1922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7FFB97-38B4-42A7-80AE-69C69F728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3230E6E-34A3-4404-8606-8589BD17067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354238" y="1825625"/>
            <a:ext cx="7870785" cy="555150"/>
          </a:xfrm>
        </p:spPr>
        <p:txBody>
          <a:bodyPr/>
          <a:lstStyle>
            <a:lvl1pPr marL="0" indent="0">
              <a:buNone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393BDCE-95F6-4EC6-A9C0-FF77CF83D1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66F6873F-BC63-4C77-8C1F-6337C0BA4F5E}" type="datetimeFigureOut">
              <a:rPr lang="ru-RU" smtClean="0"/>
              <a:pPr/>
              <a:t>18.12.2025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DAE2F2B-EDB8-4986-A685-68299F3740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80DE953-C93F-4FA1-80E3-31B9BEC7AA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A932D385-1C5C-4B8C-A1C5-1E6FA26AB17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Объект 2">
            <a:extLst>
              <a:ext uri="{FF2B5EF4-FFF2-40B4-BE49-F238E27FC236}">
                <a16:creationId xmlns:a16="http://schemas.microsoft.com/office/drawing/2014/main" id="{1B639A41-DCFC-4CBD-95A9-00918D1E0C5A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1354237" y="2515712"/>
            <a:ext cx="7870785" cy="55515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ru-RU" dirty="0"/>
              <a:t>Описание</a:t>
            </a:r>
          </a:p>
        </p:txBody>
      </p:sp>
      <p:sp>
        <p:nvSpPr>
          <p:cNvPr id="12" name="Объект 2">
            <a:extLst>
              <a:ext uri="{FF2B5EF4-FFF2-40B4-BE49-F238E27FC236}">
                <a16:creationId xmlns:a16="http://schemas.microsoft.com/office/drawing/2014/main" id="{2E6A01D8-B25F-4969-9EEE-02D403937381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1339448" y="3400900"/>
            <a:ext cx="7870785" cy="555150"/>
          </a:xfrm>
        </p:spPr>
        <p:txBody>
          <a:bodyPr/>
          <a:lstStyle>
            <a:lvl1pPr marL="0" indent="0">
              <a:buNone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13" name="Объект 2">
            <a:extLst>
              <a:ext uri="{FF2B5EF4-FFF2-40B4-BE49-F238E27FC236}">
                <a16:creationId xmlns:a16="http://schemas.microsoft.com/office/drawing/2014/main" id="{EB1E053F-9E78-4E0C-A2B0-31B557FA902C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1339447" y="4090987"/>
            <a:ext cx="7870785" cy="55515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ru-RU" dirty="0"/>
              <a:t>Описание</a:t>
            </a:r>
          </a:p>
        </p:txBody>
      </p:sp>
      <p:sp>
        <p:nvSpPr>
          <p:cNvPr id="15" name="Объект 2">
            <a:extLst>
              <a:ext uri="{FF2B5EF4-FFF2-40B4-BE49-F238E27FC236}">
                <a16:creationId xmlns:a16="http://schemas.microsoft.com/office/drawing/2014/main" id="{7B877FE1-D2EF-4E9F-AC08-DACA8D5147E5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1331088" y="4916011"/>
            <a:ext cx="7870785" cy="555150"/>
          </a:xfrm>
        </p:spPr>
        <p:txBody>
          <a:bodyPr/>
          <a:lstStyle>
            <a:lvl1pPr marL="0" indent="0">
              <a:buNone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16" name="Объект 2">
            <a:extLst>
              <a:ext uri="{FF2B5EF4-FFF2-40B4-BE49-F238E27FC236}">
                <a16:creationId xmlns:a16="http://schemas.microsoft.com/office/drawing/2014/main" id="{78790F4C-C0C7-494A-ACE0-B312EAD20E82}"/>
              </a:ext>
            </a:extLst>
          </p:cNvPr>
          <p:cNvSpPr>
            <a:spLocks noGrp="1"/>
          </p:cNvSpPr>
          <p:nvPr>
            <p:ph idx="17" hasCustomPrompt="1"/>
          </p:nvPr>
        </p:nvSpPr>
        <p:spPr>
          <a:xfrm>
            <a:off x="1331087" y="5606098"/>
            <a:ext cx="7870785" cy="55515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ru-RU" dirty="0"/>
              <a:t>Описание</a:t>
            </a:r>
          </a:p>
        </p:txBody>
      </p:sp>
      <p:sp>
        <p:nvSpPr>
          <p:cNvPr id="17" name="Овал 16">
            <a:extLst>
              <a:ext uri="{FF2B5EF4-FFF2-40B4-BE49-F238E27FC236}">
                <a16:creationId xmlns:a16="http://schemas.microsoft.com/office/drawing/2014/main" id="{FE8DB97C-8AB8-4590-BE44-515D12A9C284}"/>
              </a:ext>
            </a:extLst>
          </p:cNvPr>
          <p:cNvSpPr/>
          <p:nvPr userDrawn="1"/>
        </p:nvSpPr>
        <p:spPr>
          <a:xfrm>
            <a:off x="9982200" y="692767"/>
            <a:ext cx="5472466" cy="5472466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9" name="Овал 18">
            <a:extLst>
              <a:ext uri="{FF2B5EF4-FFF2-40B4-BE49-F238E27FC236}">
                <a16:creationId xmlns:a16="http://schemas.microsoft.com/office/drawing/2014/main" id="{CEAAC75B-6063-4FE0-9C28-0FF49AF84253}"/>
              </a:ext>
            </a:extLst>
          </p:cNvPr>
          <p:cNvSpPr/>
          <p:nvPr userDrawn="1"/>
        </p:nvSpPr>
        <p:spPr>
          <a:xfrm>
            <a:off x="838200" y="1967316"/>
            <a:ext cx="385652" cy="385652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4" name="Овал 23">
            <a:extLst>
              <a:ext uri="{FF2B5EF4-FFF2-40B4-BE49-F238E27FC236}">
                <a16:creationId xmlns:a16="http://schemas.microsoft.com/office/drawing/2014/main" id="{AA56E5AB-08C2-4F64-BE29-48394A6AF994}"/>
              </a:ext>
            </a:extLst>
          </p:cNvPr>
          <p:cNvSpPr/>
          <p:nvPr userDrawn="1"/>
        </p:nvSpPr>
        <p:spPr>
          <a:xfrm>
            <a:off x="838200" y="3485649"/>
            <a:ext cx="385652" cy="385652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5" name="Овал 24">
            <a:extLst>
              <a:ext uri="{FF2B5EF4-FFF2-40B4-BE49-F238E27FC236}">
                <a16:creationId xmlns:a16="http://schemas.microsoft.com/office/drawing/2014/main" id="{929F01BF-6851-447C-BD5D-558D26D156EA}"/>
              </a:ext>
            </a:extLst>
          </p:cNvPr>
          <p:cNvSpPr/>
          <p:nvPr userDrawn="1"/>
        </p:nvSpPr>
        <p:spPr>
          <a:xfrm>
            <a:off x="838200" y="5000760"/>
            <a:ext cx="385652" cy="385652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0492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Заголовок и объект"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7FFB97-38B4-42A7-80AE-69C69F728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3230E6E-34A3-4404-8606-8589BD1706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393BDCE-95F6-4EC6-A9C0-FF77CF83D1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66F6873F-BC63-4C77-8C1F-6337C0BA4F5E}" type="datetimeFigureOut">
              <a:rPr lang="ru-RU" smtClean="0"/>
              <a:pPr/>
              <a:t>18.12.2025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DAE2F2B-EDB8-4986-A685-68299F3740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80DE953-C93F-4FA1-80E3-31B9BEC7AA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A932D385-1C5C-4B8C-A1C5-1E6FA26AB1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6503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AFC2F1-B382-4B54-9A9F-9102352017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08882E1-F531-4863-8725-4DFFB1D93C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2542041-3F17-4A54-9CFD-5CC89C8883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6873F-BC63-4C77-8C1F-6337C0BA4F5E}" type="datetimeFigureOut">
              <a:rPr lang="ru-RU" smtClean="0"/>
              <a:t>18.12.2025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33D8362-ABA0-448B-9472-8CE304126B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412121C-8D9C-473B-9CAA-041E14CE3A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2D385-1C5C-4B8C-A1C5-1E6FA26AB1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250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4FD5AC9-D947-4E91-8E54-564E619CCF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1BC3E08-A33C-41B0-9FF8-A48D661D327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A563770-7BF6-4230-8BC5-AB14818DC7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F4B284D-4A4E-43FE-BC90-E29166BB46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6873F-BC63-4C77-8C1F-6337C0BA4F5E}" type="datetimeFigureOut">
              <a:rPr lang="ru-RU" smtClean="0"/>
              <a:t>18.12.2025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1D419C2-0DDE-45ED-A6BB-A7CF0C6F9D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F8D6DE2-C0F1-4631-8D1B-61DD10E73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2D385-1C5C-4B8C-A1C5-1E6FA26AB1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701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5F1CD0-71F9-4ED3-890F-20F3C6211E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DFEAC71-3741-4F27-877E-AC8E2B1CC5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20C1B9D-7DA5-4D32-81AA-D58CAF37C6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445751E-43C2-4B2E-91C9-868F84D3E4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506CFF53-F322-41AA-9E85-224959B71B3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8524C7FE-288B-4A4F-A747-871045CD49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6873F-BC63-4C77-8C1F-6337C0BA4F5E}" type="datetimeFigureOut">
              <a:rPr lang="ru-RU" smtClean="0"/>
              <a:t>18.12.2025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A53F8A51-9E24-4CD8-9A95-89D90C6698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A629EE09-F27C-4D57-8664-E5E7CB804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2D385-1C5C-4B8C-A1C5-1E6FA26AB1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9297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2EF0AC8-9D6A-48CD-9E4D-7A12D1C84B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473AF8AA-A3DF-45CE-90B8-A257BB2E7E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6873F-BC63-4C77-8C1F-6337C0BA4F5E}" type="datetimeFigureOut">
              <a:rPr lang="ru-RU" smtClean="0"/>
              <a:t>18.12.2025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7DF56705-7C94-4DCD-BF06-8BF6906E71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2CF7DF18-617E-48F0-9074-B7506BDF80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2D385-1C5C-4B8C-A1C5-1E6FA26AB1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967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hyperlink" Target="https://presentation-creation.ru/" TargetMode="Externa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8E9284-BDA4-45F8-A54F-94F6151AAF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42D6D37-E80C-4087-8866-D624C739E2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2A1800B-2E1A-4303-9892-AB08F80EA62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F6873F-BC63-4C77-8C1F-6337C0BA4F5E}" type="datetimeFigureOut">
              <a:rPr lang="ru-RU" smtClean="0"/>
              <a:t>18.12.2025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5BC04A6-2998-40EB-BF13-94B54C7ADBA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5CE2691-9DFE-40D1-8BB1-8DFF491DA3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32D385-1C5C-4B8C-A1C5-1E6FA26AB176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>
            <a:hlinkClick r:id="rId16"/>
            <a:extLst>
              <a:ext uri="{FF2B5EF4-FFF2-40B4-BE49-F238E27FC236}">
                <a16:creationId xmlns:a16="http://schemas.microsoft.com/office/drawing/2014/main" id="{1847D26E-390E-4229-B0D7-62066CD41BE0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42808" y="-63994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1614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2" r:id="rId3"/>
    <p:sldLayoutId id="2147483660" r:id="rId4"/>
    <p:sldLayoutId id="2147483661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C714C99-7919-492A-902F-F998BFE7494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atin typeface="Times New Roman" pitchFamily="18"/>
                <a:cs typeface="Times New Roman" pitchFamily="18"/>
              </a:rPr>
              <a:t>Гражданско-патриотическое воспитание  на уроках истории и обществознания</a:t>
            </a: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E4573D8-B18B-4351-8D21-9BF0CE49F93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33938"/>
            <a:ext cx="9144000" cy="1655762"/>
          </a:xfrm>
        </p:spPr>
        <p:txBody>
          <a:bodyPr>
            <a:normAutofit lnSpcReduction="10000"/>
          </a:bodyPr>
          <a:lstStyle/>
          <a:p>
            <a:pPr lvl="0">
              <a:spcBef>
                <a:spcPts val="0"/>
              </a:spcBef>
            </a:pPr>
            <a:endParaRPr lang="ru-RU" b="1" dirty="0" smtClean="0">
              <a:latin typeface="Times New Roman" pitchFamily="18"/>
              <a:cs typeface="Times New Roman" pitchFamily="18"/>
            </a:endParaRPr>
          </a:p>
          <a:p>
            <a:pPr lvl="0">
              <a:spcBef>
                <a:spcPts val="0"/>
              </a:spcBef>
            </a:pPr>
            <a:endParaRPr lang="ru-RU" b="1" dirty="0">
              <a:latin typeface="Times New Roman" pitchFamily="18"/>
              <a:cs typeface="Times New Roman" pitchFamily="18"/>
            </a:endParaRPr>
          </a:p>
          <a:p>
            <a:pPr lvl="0">
              <a:spcBef>
                <a:spcPts val="0"/>
              </a:spcBef>
            </a:pPr>
            <a:endParaRPr lang="ru-RU" b="1" dirty="0" smtClean="0">
              <a:latin typeface="Times New Roman" pitchFamily="18"/>
              <a:cs typeface="Times New Roman" pitchFamily="18"/>
            </a:endParaRPr>
          </a:p>
          <a:p>
            <a:pPr lvl="0">
              <a:spcBef>
                <a:spcPts val="0"/>
              </a:spcBef>
            </a:pPr>
            <a:r>
              <a:rPr lang="ru-RU" b="1" dirty="0" smtClean="0">
                <a:latin typeface="Times New Roman" pitchFamily="18"/>
                <a:cs typeface="Times New Roman" pitchFamily="18"/>
              </a:rPr>
              <a:t>МБОУ </a:t>
            </a:r>
            <a:r>
              <a:rPr lang="ru-RU" b="1" dirty="0">
                <a:latin typeface="Times New Roman" pitchFamily="18"/>
                <a:cs typeface="Times New Roman" pitchFamily="18"/>
              </a:rPr>
              <a:t>«</a:t>
            </a:r>
            <a:r>
              <a:rPr lang="ru-RU" b="1" dirty="0" err="1">
                <a:latin typeface="Times New Roman" pitchFamily="18"/>
                <a:cs typeface="Times New Roman" pitchFamily="18"/>
              </a:rPr>
              <a:t>Скворцовская</a:t>
            </a:r>
            <a:r>
              <a:rPr lang="ru-RU" b="1" dirty="0">
                <a:latin typeface="Times New Roman" pitchFamily="18"/>
                <a:cs typeface="Times New Roman" pitchFamily="18"/>
              </a:rPr>
              <a:t> школа</a:t>
            </a:r>
            <a:r>
              <a:rPr lang="ru-RU" b="1" dirty="0" smtClean="0">
                <a:latin typeface="Times New Roman" pitchFamily="18"/>
                <a:cs typeface="Times New Roman" pitchFamily="18"/>
              </a:rPr>
              <a:t>»</a:t>
            </a:r>
          </a:p>
          <a:p>
            <a:pPr lvl="0">
              <a:spcBef>
                <a:spcPts val="0"/>
              </a:spcBef>
            </a:pPr>
            <a:r>
              <a:rPr lang="ru-RU" b="1" dirty="0" smtClean="0">
                <a:latin typeface="Times New Roman" pitchFamily="18"/>
                <a:cs typeface="Times New Roman" pitchFamily="18"/>
              </a:rPr>
              <a:t>19.12.2025</a:t>
            </a:r>
            <a:endParaRPr lang="ru-RU" b="1" dirty="0">
              <a:latin typeface="Times New Roman" pitchFamily="18"/>
              <a:cs typeface="Times New Roman" pitchFamily="18"/>
            </a:endParaRPr>
          </a:p>
        </p:txBody>
      </p:sp>
    </p:spTree>
    <p:extLst>
      <p:ext uri="{BB962C8B-B14F-4D97-AF65-F5344CB8AC3E}">
        <p14:creationId xmlns:p14="http://schemas.microsoft.com/office/powerpoint/2010/main" val="2284119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4AF770-64CD-4FF7-92A0-D9D4E501D4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Объект 2">
            <a:extLst>
              <a:ext uri="{FF2B5EF4-FFF2-40B4-BE49-F238E27FC236}">
                <a16:creationId xmlns:a16="http://schemas.microsoft.com/office/drawing/2014/main" id="{D39B40D5-63A2-4CE8-8288-D01C5C5CB3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02300" y="596900"/>
            <a:ext cx="6032499" cy="4728355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sz="4600" b="1" dirty="0">
                <a:latin typeface="Times New Roman" pitchFamily="18"/>
                <a:cs typeface="Times New Roman" pitchFamily="18"/>
              </a:rPr>
              <a:t>«Наша школа должна быть открыта для всего нового, должна идти в ногу со временем и при этом сохранять свое уникальное лицо, свои корни, те ценности, которые веками закладывались в обществе, должна не только учить, но и воспитывать человека и гражданина</a:t>
            </a:r>
            <a:r>
              <a:rPr lang="ru-RU" sz="4600" b="1" dirty="0" smtClean="0">
                <a:latin typeface="Times New Roman" pitchFamily="18"/>
                <a:cs typeface="Times New Roman" pitchFamily="18"/>
              </a:rPr>
              <a:t>».</a:t>
            </a:r>
          </a:p>
          <a:p>
            <a:pPr marL="0" indent="0">
              <a:buNone/>
            </a:pPr>
            <a:endParaRPr lang="ru-RU" b="1" dirty="0">
              <a:latin typeface="Times New Roman" pitchFamily="18"/>
              <a:cs typeface="Times New Roman" pitchFamily="18"/>
            </a:endParaRPr>
          </a:p>
          <a:p>
            <a:pPr marL="0" indent="0">
              <a:buNone/>
            </a:pPr>
            <a:endParaRPr lang="ru-RU" b="1" dirty="0" smtClean="0">
              <a:latin typeface="Times New Roman" pitchFamily="18"/>
              <a:cs typeface="Times New Roman" pitchFamily="18"/>
            </a:endParaRPr>
          </a:p>
          <a:p>
            <a:pPr marL="0" indent="0">
              <a:buNone/>
            </a:pPr>
            <a:r>
              <a:rPr lang="ru-RU" sz="5100" b="1" dirty="0" smtClean="0">
                <a:latin typeface="Times New Roman" pitchFamily="18"/>
                <a:cs typeface="Times New Roman" pitchFamily="18"/>
              </a:rPr>
              <a:t>В.В. Путин</a:t>
            </a:r>
            <a:endParaRPr lang="en-US" sz="5100" dirty="0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id="{8B8F0EFC-95A4-49AA-8A6C-FC9901AFE4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271000" y="6590454"/>
            <a:ext cx="7650000" cy="365126"/>
          </a:xfrm>
        </p:spPr>
        <p:txBody>
          <a:bodyPr/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 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026" name="Picture 2" descr="Путин заявил о готовности России достичь целей СВО военным путем в случае  отказа Украины от диалога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66" r="29127" b="17984"/>
          <a:stretch/>
        </p:blipFill>
        <p:spPr bwMode="auto">
          <a:xfrm>
            <a:off x="596899" y="596900"/>
            <a:ext cx="4754971" cy="5067300"/>
          </a:xfrm>
          <a:prstGeom prst="rect">
            <a:avLst/>
          </a:prstGeom>
          <a:noFill/>
          <a:effectLst>
            <a:softEdge rad="762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9248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648EEE-EB04-45C3-8A11-F15DBC12F7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Гражданственность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EE16F1E-F64A-4CD2-8C02-7EED1305B8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753100" cy="4351338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latin typeface="Times New Roman" pitchFamily="18"/>
                <a:cs typeface="Times New Roman" pitchFamily="18"/>
              </a:rPr>
              <a:t>Гражданственность</a:t>
            </a:r>
            <a:r>
              <a:rPr lang="ru-RU" dirty="0">
                <a:latin typeface="Times New Roman" pitchFamily="18"/>
                <a:cs typeface="Times New Roman" pitchFamily="18"/>
              </a:rPr>
              <a:t> – это то, что отличает настоящего гражданина: </a:t>
            </a:r>
            <a:br>
              <a:rPr lang="ru-RU" dirty="0">
                <a:latin typeface="Times New Roman" pitchFamily="18"/>
                <a:cs typeface="Times New Roman" pitchFamily="18"/>
              </a:rPr>
            </a:br>
            <a:r>
              <a:rPr lang="ru-RU" dirty="0">
                <a:latin typeface="Times New Roman" pitchFamily="18"/>
                <a:cs typeface="Times New Roman" pitchFamily="18"/>
              </a:rPr>
              <a:t/>
            </a:r>
            <a:br>
              <a:rPr lang="ru-RU" dirty="0">
                <a:latin typeface="Times New Roman" pitchFamily="18"/>
                <a:cs typeface="Times New Roman" pitchFamily="18"/>
              </a:rPr>
            </a:br>
            <a:r>
              <a:rPr lang="ru-RU" dirty="0">
                <a:latin typeface="Times New Roman" pitchFamily="18"/>
                <a:cs typeface="Times New Roman" pitchFamily="18"/>
              </a:rPr>
              <a:t>    •  это единство правовой и политической культуры.</a:t>
            </a:r>
            <a:br>
              <a:rPr lang="ru-RU" dirty="0">
                <a:latin typeface="Times New Roman" pitchFamily="18"/>
                <a:cs typeface="Times New Roman" pitchFamily="18"/>
              </a:rPr>
            </a:br>
            <a:r>
              <a:rPr lang="ru-RU" dirty="0">
                <a:latin typeface="Times New Roman" pitchFamily="18"/>
                <a:cs typeface="Times New Roman" pitchFamily="18"/>
              </a:rPr>
              <a:t> </a:t>
            </a:r>
            <a:br>
              <a:rPr lang="ru-RU" dirty="0">
                <a:latin typeface="Times New Roman" pitchFamily="18"/>
                <a:cs typeface="Times New Roman" pitchFamily="18"/>
              </a:rPr>
            </a:br>
            <a:r>
              <a:rPr lang="ru-RU" dirty="0">
                <a:latin typeface="Times New Roman" pitchFamily="18"/>
                <a:cs typeface="Times New Roman" pitchFamily="18"/>
              </a:rPr>
              <a:t>    •  человек + гражданственность = гражданин!</a:t>
            </a:r>
            <a:endParaRPr lang="ru-RU" dirty="0"/>
          </a:p>
        </p:txBody>
      </p:sp>
      <p:sp>
        <p:nvSpPr>
          <p:cNvPr id="4" name="Нижний колонтитул 4">
            <a:extLst>
              <a:ext uri="{FF2B5EF4-FFF2-40B4-BE49-F238E27FC236}">
                <a16:creationId xmlns:a16="http://schemas.microsoft.com/office/drawing/2014/main" id="{963B8635-62E8-4D93-AC27-8CF54520A7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271000" y="6590454"/>
            <a:ext cx="7650000" cy="365126"/>
          </a:xfrm>
        </p:spPr>
        <p:txBody>
          <a:bodyPr/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   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050" name="Picture 2" descr="В поисках истоков и границ гражданственности //Психологическая газета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15" t="-430" b="-1"/>
          <a:stretch/>
        </p:blipFill>
        <p:spPr bwMode="auto">
          <a:xfrm>
            <a:off x="6879856" y="655527"/>
            <a:ext cx="4893044" cy="5521436"/>
          </a:xfrm>
          <a:prstGeom prst="rect">
            <a:avLst/>
          </a:prstGeom>
          <a:noFill/>
          <a:effectLst>
            <a:softEdge rad="889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0535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648EEE-EB04-45C3-8A11-F15DBC12F7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EE16F1E-F64A-4CD2-8C02-7EED1305B8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568325"/>
            <a:ext cx="10657114" cy="58118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latin typeface="Times New Roman" pitchFamily="18"/>
                <a:cs typeface="Times New Roman" pitchFamily="18"/>
              </a:rPr>
              <a:t>В ФГОС определены личностные характеристики выпускника «портрет выпускника школы», В соответствии с требованиями ФГОС, в процессе учебной и внеурочной деятельности в образовательных организациях должны формироваться личностные результаты образовательной деятельности, которые предполагают готовность и способность обучающихся к саморазвитию и личностному самоопределению, </a:t>
            </a:r>
            <a:r>
              <a:rPr lang="ru-RU" dirty="0" err="1">
                <a:latin typeface="Times New Roman" pitchFamily="18"/>
                <a:cs typeface="Times New Roman" pitchFamily="18"/>
              </a:rPr>
              <a:t>сформированность</a:t>
            </a:r>
            <a:r>
              <a:rPr lang="ru-RU" dirty="0">
                <a:latin typeface="Times New Roman" pitchFamily="18"/>
                <a:cs typeface="Times New Roman" pitchFamily="18"/>
              </a:rPr>
              <a:t> их мотивации к обучению и целенаправленной познавательной деятельности, системы значимых социальных и межличностных отношений, ценностно-смысловых установок, отражающих личностные и гражданские позиции в деятельности, социальные компетенции, правосознание, способность ставить цели и строить жизненные планы, способность к осознанию российской идентичности в поликультурном социуме.</a:t>
            </a:r>
            <a:endParaRPr lang="ru-RU" dirty="0"/>
          </a:p>
        </p:txBody>
      </p:sp>
      <p:sp>
        <p:nvSpPr>
          <p:cNvPr id="4" name="Нижний колонтитул 4">
            <a:extLst>
              <a:ext uri="{FF2B5EF4-FFF2-40B4-BE49-F238E27FC236}">
                <a16:creationId xmlns:a16="http://schemas.microsoft.com/office/drawing/2014/main" id="{963B8635-62E8-4D93-AC27-8CF54520A7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271000" y="6590454"/>
            <a:ext cx="7650000" cy="365126"/>
          </a:xfrm>
        </p:spPr>
        <p:txBody>
          <a:bodyPr/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   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4611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7F9B96A-B3C1-41B8-AA81-AF462A7558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 algn="just" hangingPunct="0">
              <a:lnSpc>
                <a:spcPct val="115000"/>
              </a:lnSpc>
              <a:spcBef>
                <a:spcPts val="0"/>
              </a:spcBef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highlight>
                  <a:scrgbClr r="0" g="0" b="0">
                    <a:alpha val="0"/>
                  </a:scrgbClr>
                </a:highlight>
                <a:latin typeface="Times New Roman" pitchFamily="18"/>
                <a:ea typeface="Times New Roman" pitchFamily="18"/>
                <a:cs typeface="Times New Roman" pitchFamily="18"/>
              </a:rPr>
              <a:t>Гражданско-патриотические качества, в котором играют определяющую роль: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332D970-360A-4F5E-9793-04C9C7540A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54238" y="1825624"/>
            <a:ext cx="7870785" cy="1305401"/>
          </a:xfrm>
        </p:spPr>
        <p:txBody>
          <a:bodyPr>
            <a:normAutofit/>
          </a:bodyPr>
          <a:lstStyle/>
          <a:p>
            <a:pPr lvl="0" algn="just" hangingPunct="0">
              <a:lnSpc>
                <a:spcPct val="115000"/>
              </a:lnSpc>
              <a:spcBef>
                <a:spcPts val="0"/>
              </a:spcBef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highlight>
                  <a:scrgbClr r="0" g="0" b="0">
                    <a:alpha val="0"/>
                  </a:scrgbClr>
                </a:highlight>
                <a:latin typeface="Times New Roman" pitchFamily="18"/>
                <a:ea typeface="Times New Roman" pitchFamily="18"/>
                <a:cs typeface="Times New Roman" pitchFamily="18"/>
              </a:rPr>
              <a:t>любящий </a:t>
            </a:r>
            <a: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  <a:highlight>
                  <a:scrgbClr r="0" g="0" b="0">
                    <a:alpha val="0"/>
                  </a:scrgbClr>
                </a:highlight>
                <a:latin typeface="Times New Roman" pitchFamily="18"/>
                <a:ea typeface="Times New Roman" pitchFamily="18"/>
                <a:cs typeface="Times New Roman" pitchFamily="18"/>
              </a:rPr>
              <a:t>свой край и свою Родину, уважающий свой народ, его культуру и духовные традиции;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9F005547-E1A9-48B5-AD32-7EA934EB28FC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0FCC782F-3C10-443E-8E0D-030DB852D25A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1354237" y="2949521"/>
            <a:ext cx="7870785" cy="1085905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/>
                <a:cs typeface="Times New Roman" pitchFamily="18"/>
              </a:rPr>
              <a:t>осознающий </a:t>
            </a:r>
            <a: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/>
                <a:cs typeface="Times New Roman" pitchFamily="18"/>
              </a:rPr>
              <a:t>и принимающий традиционные ценности семьи, российского гражданского общества, многонационального российского народа, человечества, осознающий свою сопричастность судьбе Отечества;</a:t>
            </a:r>
            <a:endParaRPr lang="ru-RU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Объект 9">
            <a:extLst>
              <a:ext uri="{FF2B5EF4-FFF2-40B4-BE49-F238E27FC236}">
                <a16:creationId xmlns:a16="http://schemas.microsoft.com/office/drawing/2014/main" id="{1AE199C3-DC8A-4E08-A86F-13AD9231F9B5}"/>
              </a:ext>
            </a:extLst>
          </p:cNvPr>
          <p:cNvSpPr>
            <a:spLocks noGrp="1"/>
          </p:cNvSpPr>
          <p:nvPr>
            <p:ph idx="15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   </a:t>
            </a:r>
            <a:endParaRPr lang="ru-RU" dirty="0"/>
          </a:p>
        </p:txBody>
      </p:sp>
      <p:sp>
        <p:nvSpPr>
          <p:cNvPr id="8" name="Объект 7">
            <a:extLst>
              <a:ext uri="{FF2B5EF4-FFF2-40B4-BE49-F238E27FC236}">
                <a16:creationId xmlns:a16="http://schemas.microsoft.com/office/drawing/2014/main" id="{D273222D-6B06-4BCC-9108-15861A636C7F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1339446" y="4797767"/>
            <a:ext cx="7870785" cy="555150"/>
          </a:xfrm>
        </p:spPr>
        <p:txBody>
          <a:bodyPr>
            <a:noAutofit/>
          </a:bodyPr>
          <a:lstStyle/>
          <a:p>
            <a:pPr lvl="0" algn="just" hangingPunct="0">
              <a:lnSpc>
                <a:spcPct val="115000"/>
              </a:lnSpc>
              <a:spcBef>
                <a:spcPts val="0"/>
              </a:spcBef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highlight>
                  <a:scrgbClr r="0" g="0" b="0">
                    <a:alpha val="0"/>
                  </a:scrgbClr>
                </a:highlight>
                <a:latin typeface="Times New Roman" pitchFamily="18"/>
                <a:ea typeface="Times New Roman" pitchFamily="18"/>
                <a:cs typeface="Times New Roman" pitchFamily="18"/>
              </a:rPr>
              <a:t>осознающий </a:t>
            </a:r>
            <a: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  <a:highlight>
                  <a:scrgbClr r="0" g="0" b="0">
                    <a:alpha val="0"/>
                  </a:scrgbClr>
                </a:highlight>
                <a:latin typeface="Times New Roman" pitchFamily="18"/>
                <a:ea typeface="Times New Roman" pitchFamily="18"/>
                <a:cs typeface="Times New Roman" pitchFamily="18"/>
              </a:rPr>
              <a:t>себя личностью,  социально активный, уважающий закон и правопорядок, осознающий ответственность перед семьей, обществом, государством, человечеством.</a:t>
            </a:r>
          </a:p>
        </p:txBody>
      </p:sp>
      <p:sp>
        <p:nvSpPr>
          <p:cNvPr id="11" name="Объект 10">
            <a:extLst>
              <a:ext uri="{FF2B5EF4-FFF2-40B4-BE49-F238E27FC236}">
                <a16:creationId xmlns:a16="http://schemas.microsoft.com/office/drawing/2014/main" id="{1512C4CF-E6B9-4F48-8691-76C28C09AD4F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-3560227" y="7447875"/>
            <a:ext cx="7870785" cy="555150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12" name="Нижний колонтитул 4">
            <a:extLst>
              <a:ext uri="{FF2B5EF4-FFF2-40B4-BE49-F238E27FC236}">
                <a16:creationId xmlns:a16="http://schemas.microsoft.com/office/drawing/2014/main" id="{51C56685-60C9-48B3-84EA-B868FC6734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271000" y="6590454"/>
            <a:ext cx="7650000" cy="365126"/>
          </a:xfrm>
        </p:spPr>
        <p:txBody>
          <a:bodyPr/>
          <a:lstStyle/>
          <a:p>
            <a:r>
              <a:rPr lang="ru-RU" dirty="0" smtClean="0"/>
              <a:t> 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874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CEA1EF-15A6-4A92-86EC-CB7639E8D7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21582"/>
            <a:ext cx="10515600" cy="1325563"/>
          </a:xfrm>
        </p:spPr>
        <p:txBody>
          <a:bodyPr/>
          <a:lstStyle/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/>
                <a:cs typeface="Times New Roman" pitchFamily="18"/>
              </a:rPr>
              <a:t>Можно ли научить гражданственности и как это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/>
                <a:cs typeface="Times New Roman" pitchFamily="18"/>
              </a:rPr>
              <a:t>сделать?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7B637AA-21E0-4281-9736-F2AF724E95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47145"/>
            <a:ext cx="10515600" cy="4351338"/>
          </a:xfrm>
        </p:spPr>
        <p:txBody>
          <a:bodyPr>
            <a:normAutofit/>
          </a:bodyPr>
          <a:lstStyle/>
          <a:p>
            <a:pPr marL="0" lvl="0" indent="0" algn="just" hangingPunct="0">
              <a:lnSpc>
                <a:spcPct val="150000"/>
              </a:lnSpc>
              <a:spcBef>
                <a:spcPts val="0"/>
              </a:spcBef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600" b="1" dirty="0">
                <a:solidFill>
                  <a:schemeClr val="tx1">
                    <a:lumMod val="75000"/>
                    <a:lumOff val="25000"/>
                  </a:schemeClr>
                </a:solidFill>
                <a:highlight>
                  <a:scrgbClr r="0" g="0" b="0">
                    <a:alpha val="0"/>
                  </a:scrgbClr>
                </a:highlight>
                <a:latin typeface="Times New Roman" pitchFamily="18"/>
                <a:ea typeface="Times New Roman" pitchFamily="18"/>
                <a:cs typeface="Times New Roman" pitchFamily="18"/>
              </a:rPr>
              <a:t>Научить гражданственности невозможно, но создать условия для его формирования мы можем и обязаны.</a:t>
            </a:r>
          </a:p>
        </p:txBody>
      </p:sp>
      <p:pic>
        <p:nvPicPr>
          <p:cNvPr id="3076" name="Picture 4" descr="Что такое патриотизм и особенности российского патриотизма на современном  этапе » ДОСААФ России Свердловской области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60" b="11964"/>
          <a:stretch/>
        </p:blipFill>
        <p:spPr bwMode="auto">
          <a:xfrm>
            <a:off x="838200" y="2075543"/>
            <a:ext cx="10947400" cy="4630057"/>
          </a:xfrm>
          <a:prstGeom prst="rect">
            <a:avLst/>
          </a:prstGeom>
          <a:noFill/>
          <a:effectLst>
            <a:softEdge rad="889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0388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648EEE-EB04-45C3-8A11-F15DBC12F7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EE16F1E-F64A-4CD2-8C02-7EED1305B8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568325"/>
            <a:ext cx="5069114" cy="58118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6000" dirty="0" smtClean="0">
                <a:latin typeface="Times New Roman" pitchFamily="18"/>
                <a:cs typeface="Times New Roman" pitchFamily="18"/>
              </a:rPr>
              <a:t>Каждый </a:t>
            </a:r>
            <a:r>
              <a:rPr lang="ru-RU" sz="6000" dirty="0">
                <a:latin typeface="Times New Roman" pitchFamily="18"/>
                <a:cs typeface="Times New Roman" pitchFamily="18"/>
              </a:rPr>
              <a:t>урок – это плод совместной деятельности преподавателя и учащихся.</a:t>
            </a:r>
            <a:endParaRPr lang="ru-RU" sz="6000" dirty="0"/>
          </a:p>
        </p:txBody>
      </p:sp>
      <p:sp>
        <p:nvSpPr>
          <p:cNvPr id="4" name="Нижний колонтитул 4">
            <a:extLst>
              <a:ext uri="{FF2B5EF4-FFF2-40B4-BE49-F238E27FC236}">
                <a16:creationId xmlns:a16="http://schemas.microsoft.com/office/drawing/2014/main" id="{963B8635-62E8-4D93-AC27-8CF54520A7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271000" y="6590454"/>
            <a:ext cx="7650000" cy="365126"/>
          </a:xfrm>
        </p:spPr>
        <p:txBody>
          <a:bodyPr/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   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5122" name="Picture 2" descr="Что такое патриотизм простыми словами и кто такой патриот - Знания – это  сила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43" t="104" r="3043"/>
          <a:stretch/>
        </p:blipFill>
        <p:spPr bwMode="auto">
          <a:xfrm>
            <a:off x="6096000" y="568325"/>
            <a:ext cx="5838554" cy="5205186"/>
          </a:xfrm>
          <a:prstGeom prst="rect">
            <a:avLst/>
          </a:prstGeom>
          <a:noFill/>
          <a:effectLst>
            <a:softEdge rad="1143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6291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648EEE-EB04-45C3-8A11-F15DBC12F7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EE16F1E-F64A-4CD2-8C02-7EED1305B8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11236" y="1816553"/>
            <a:ext cx="6569528" cy="58118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8800" dirty="0" smtClean="0"/>
              <a:t>СПАСИБО ЗА ВНИМАНИЕ</a:t>
            </a:r>
            <a:endParaRPr lang="ru-RU" sz="8800" dirty="0"/>
          </a:p>
        </p:txBody>
      </p:sp>
      <p:sp>
        <p:nvSpPr>
          <p:cNvPr id="4" name="Нижний колонтитул 4">
            <a:extLst>
              <a:ext uri="{FF2B5EF4-FFF2-40B4-BE49-F238E27FC236}">
                <a16:creationId xmlns:a16="http://schemas.microsoft.com/office/drawing/2014/main" id="{963B8635-62E8-4D93-AC27-8CF54520A7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271000" y="6590454"/>
            <a:ext cx="7650000" cy="365126"/>
          </a:xfrm>
        </p:spPr>
        <p:txBody>
          <a:bodyPr/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   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8247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</TotalTime>
  <Words>292</Words>
  <Application>Microsoft Office PowerPoint</Application>
  <PresentationFormat>Широкоэкранный</PresentationFormat>
  <Paragraphs>33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Тема Office</vt:lpstr>
      <vt:lpstr>Гражданско-патриотическое воспитание  на уроках истории и обществознания</vt:lpstr>
      <vt:lpstr> </vt:lpstr>
      <vt:lpstr>Гражданственность</vt:lpstr>
      <vt:lpstr> </vt:lpstr>
      <vt:lpstr>Гражданско-патриотические качества, в котором играют определяющую роль:</vt:lpstr>
      <vt:lpstr>Можно ли научить гражданственности и как это сделать?</vt:lpstr>
      <vt:lpstr> </vt:lpstr>
      <vt:lpstr>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Минимализм бежевый, шаблон презентации с сайта presentation-creation.ru</dc:title>
  <dc:creator>User Obstinate</dc:creator>
  <cp:lastModifiedBy>Ульяня</cp:lastModifiedBy>
  <cp:revision>23</cp:revision>
  <dcterms:created xsi:type="dcterms:W3CDTF">2024-11-04T08:17:15Z</dcterms:created>
  <dcterms:modified xsi:type="dcterms:W3CDTF">2025-12-18T10:44:38Z</dcterms:modified>
</cp:coreProperties>
</file>